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2" r:id="rId5"/>
    <p:sldId id="261" r:id="rId6"/>
    <p:sldId id="264" r:id="rId7"/>
    <p:sldId id="267" r:id="rId8"/>
    <p:sldId id="268" r:id="rId9"/>
    <p:sldId id="269" r:id="rId10"/>
    <p:sldId id="270" r:id="rId11"/>
    <p:sldId id="265" r:id="rId12"/>
    <p:sldId id="272" r:id="rId13"/>
    <p:sldId id="266" r:id="rId14"/>
    <p:sldId id="273" r:id="rId15"/>
    <p:sldId id="274"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F21BEB6-13EA-42A2-A20A-BBE901DBDFC0}" type="datetimeFigureOut">
              <a:rPr lang="de-DE" smtClean="0"/>
              <a:t>23.03.2020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EABF9A-DD91-4BBC-A3B5-75B30D53A70B}" type="slidenum">
              <a:rPr lang="de-DE" smtClean="0"/>
              <a:t>‹Nr.›</a:t>
            </a:fld>
            <a:endParaRPr lang="de-DE"/>
          </a:p>
        </p:txBody>
      </p:sp>
    </p:spTree>
    <p:extLst>
      <p:ext uri="{BB962C8B-B14F-4D97-AF65-F5344CB8AC3E}">
        <p14:creationId xmlns:p14="http://schemas.microsoft.com/office/powerpoint/2010/main" val="204982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F21BEB6-13EA-42A2-A20A-BBE901DBDFC0}" type="datetimeFigureOut">
              <a:rPr lang="de-DE" smtClean="0"/>
              <a:t>23.03.2020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EABF9A-DD91-4BBC-A3B5-75B30D53A70B}" type="slidenum">
              <a:rPr lang="de-DE" smtClean="0"/>
              <a:t>‹Nr.›</a:t>
            </a:fld>
            <a:endParaRPr lang="de-DE"/>
          </a:p>
        </p:txBody>
      </p:sp>
    </p:spTree>
    <p:extLst>
      <p:ext uri="{BB962C8B-B14F-4D97-AF65-F5344CB8AC3E}">
        <p14:creationId xmlns:p14="http://schemas.microsoft.com/office/powerpoint/2010/main" val="1312448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F21BEB6-13EA-42A2-A20A-BBE901DBDFC0}" type="datetimeFigureOut">
              <a:rPr lang="de-DE" smtClean="0"/>
              <a:t>23.03.2020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EABF9A-DD91-4BBC-A3B5-75B30D53A70B}" type="slidenum">
              <a:rPr lang="de-DE" smtClean="0"/>
              <a:t>‹Nr.›</a:t>
            </a:fld>
            <a:endParaRPr lang="de-DE"/>
          </a:p>
        </p:txBody>
      </p:sp>
    </p:spTree>
    <p:extLst>
      <p:ext uri="{BB962C8B-B14F-4D97-AF65-F5344CB8AC3E}">
        <p14:creationId xmlns:p14="http://schemas.microsoft.com/office/powerpoint/2010/main" val="2867889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F21BEB6-13EA-42A2-A20A-BBE901DBDFC0}" type="datetimeFigureOut">
              <a:rPr lang="de-DE" smtClean="0"/>
              <a:t>23.03.2020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EABF9A-DD91-4BBC-A3B5-75B30D53A70B}" type="slidenum">
              <a:rPr lang="de-DE" smtClean="0"/>
              <a:t>‹Nr.›</a:t>
            </a:fld>
            <a:endParaRPr lang="de-DE"/>
          </a:p>
        </p:txBody>
      </p:sp>
    </p:spTree>
    <p:extLst>
      <p:ext uri="{BB962C8B-B14F-4D97-AF65-F5344CB8AC3E}">
        <p14:creationId xmlns:p14="http://schemas.microsoft.com/office/powerpoint/2010/main" val="180149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F21BEB6-13EA-42A2-A20A-BBE901DBDFC0}" type="datetimeFigureOut">
              <a:rPr lang="de-DE" smtClean="0"/>
              <a:t>23.03.2020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EEABF9A-DD91-4BBC-A3B5-75B30D53A70B}" type="slidenum">
              <a:rPr lang="de-DE" smtClean="0"/>
              <a:t>‹Nr.›</a:t>
            </a:fld>
            <a:endParaRPr lang="de-DE"/>
          </a:p>
        </p:txBody>
      </p:sp>
    </p:spTree>
    <p:extLst>
      <p:ext uri="{BB962C8B-B14F-4D97-AF65-F5344CB8AC3E}">
        <p14:creationId xmlns:p14="http://schemas.microsoft.com/office/powerpoint/2010/main" val="344479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F21BEB6-13EA-42A2-A20A-BBE901DBDFC0}" type="datetimeFigureOut">
              <a:rPr lang="de-DE" smtClean="0"/>
              <a:t>23.03.2020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EEABF9A-DD91-4BBC-A3B5-75B30D53A70B}" type="slidenum">
              <a:rPr lang="de-DE" smtClean="0"/>
              <a:t>‹Nr.›</a:t>
            </a:fld>
            <a:endParaRPr lang="de-DE"/>
          </a:p>
        </p:txBody>
      </p:sp>
    </p:spTree>
    <p:extLst>
      <p:ext uri="{BB962C8B-B14F-4D97-AF65-F5344CB8AC3E}">
        <p14:creationId xmlns:p14="http://schemas.microsoft.com/office/powerpoint/2010/main" val="291459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F21BEB6-13EA-42A2-A20A-BBE901DBDFC0}" type="datetimeFigureOut">
              <a:rPr lang="de-DE" smtClean="0"/>
              <a:t>23.03.2020</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EEABF9A-DD91-4BBC-A3B5-75B30D53A70B}" type="slidenum">
              <a:rPr lang="de-DE" smtClean="0"/>
              <a:t>‹Nr.›</a:t>
            </a:fld>
            <a:endParaRPr lang="de-DE"/>
          </a:p>
        </p:txBody>
      </p:sp>
    </p:spTree>
    <p:extLst>
      <p:ext uri="{BB962C8B-B14F-4D97-AF65-F5344CB8AC3E}">
        <p14:creationId xmlns:p14="http://schemas.microsoft.com/office/powerpoint/2010/main" val="1629989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F21BEB6-13EA-42A2-A20A-BBE901DBDFC0}" type="datetimeFigureOut">
              <a:rPr lang="de-DE" smtClean="0"/>
              <a:t>23.03.2020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EEABF9A-DD91-4BBC-A3B5-75B30D53A70B}" type="slidenum">
              <a:rPr lang="de-DE" smtClean="0"/>
              <a:t>‹Nr.›</a:t>
            </a:fld>
            <a:endParaRPr lang="de-DE"/>
          </a:p>
        </p:txBody>
      </p:sp>
    </p:spTree>
    <p:extLst>
      <p:ext uri="{BB962C8B-B14F-4D97-AF65-F5344CB8AC3E}">
        <p14:creationId xmlns:p14="http://schemas.microsoft.com/office/powerpoint/2010/main" val="3589256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F21BEB6-13EA-42A2-A20A-BBE901DBDFC0}" type="datetimeFigureOut">
              <a:rPr lang="de-DE" smtClean="0"/>
              <a:t>23.03.2020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EEABF9A-DD91-4BBC-A3B5-75B30D53A70B}" type="slidenum">
              <a:rPr lang="de-DE" smtClean="0"/>
              <a:t>‹Nr.›</a:t>
            </a:fld>
            <a:endParaRPr lang="de-DE"/>
          </a:p>
        </p:txBody>
      </p:sp>
    </p:spTree>
    <p:extLst>
      <p:ext uri="{BB962C8B-B14F-4D97-AF65-F5344CB8AC3E}">
        <p14:creationId xmlns:p14="http://schemas.microsoft.com/office/powerpoint/2010/main" val="255422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F21BEB6-13EA-42A2-A20A-BBE901DBDFC0}" type="datetimeFigureOut">
              <a:rPr lang="de-DE" smtClean="0"/>
              <a:t>23.03.2020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EEABF9A-DD91-4BBC-A3B5-75B30D53A70B}" type="slidenum">
              <a:rPr lang="de-DE" smtClean="0"/>
              <a:t>‹Nr.›</a:t>
            </a:fld>
            <a:endParaRPr lang="de-DE"/>
          </a:p>
        </p:txBody>
      </p:sp>
    </p:spTree>
    <p:extLst>
      <p:ext uri="{BB962C8B-B14F-4D97-AF65-F5344CB8AC3E}">
        <p14:creationId xmlns:p14="http://schemas.microsoft.com/office/powerpoint/2010/main" val="207583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F21BEB6-13EA-42A2-A20A-BBE901DBDFC0}" type="datetimeFigureOut">
              <a:rPr lang="de-DE" smtClean="0"/>
              <a:t>23.03.2020</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EEABF9A-DD91-4BBC-A3B5-75B30D53A70B}" type="slidenum">
              <a:rPr lang="de-DE" smtClean="0"/>
              <a:t>‹Nr.›</a:t>
            </a:fld>
            <a:endParaRPr lang="de-DE"/>
          </a:p>
        </p:txBody>
      </p:sp>
    </p:spTree>
    <p:extLst>
      <p:ext uri="{BB962C8B-B14F-4D97-AF65-F5344CB8AC3E}">
        <p14:creationId xmlns:p14="http://schemas.microsoft.com/office/powerpoint/2010/main" val="279488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1BEB6-13EA-42A2-A20A-BBE901DBDFC0}" type="datetimeFigureOut">
              <a:rPr lang="de-DE" smtClean="0"/>
              <a:t>23.03.2020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ABF9A-DD91-4BBC-A3B5-75B30D53A70B}" type="slidenum">
              <a:rPr lang="de-DE" smtClean="0"/>
              <a:t>‹Nr.›</a:t>
            </a:fld>
            <a:endParaRPr lang="de-DE"/>
          </a:p>
        </p:txBody>
      </p:sp>
    </p:spTree>
    <p:extLst>
      <p:ext uri="{BB962C8B-B14F-4D97-AF65-F5344CB8AC3E}">
        <p14:creationId xmlns:p14="http://schemas.microsoft.com/office/powerpoint/2010/main" val="1091161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eise.de/tipps-tricks/PowerPoint-komprimieren-so-verkleinern-Sie-Ihre-Praesentation-4184075.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50863"/>
            <a:ext cx="7772400" cy="1470025"/>
          </a:xfrm>
        </p:spPr>
        <p:txBody>
          <a:bodyPr/>
          <a:lstStyle/>
          <a:p>
            <a:r>
              <a:rPr lang="de-DE" dirty="0" smtClean="0"/>
              <a:t>Onlineinhalte erstellen – ein paar (aller)erste Tipps…</a:t>
            </a:r>
            <a:endParaRPr lang="de-DE" dirty="0"/>
          </a:p>
        </p:txBody>
      </p:sp>
      <p:sp>
        <p:nvSpPr>
          <p:cNvPr id="3" name="Untertitel 2"/>
          <p:cNvSpPr>
            <a:spLocks noGrp="1"/>
          </p:cNvSpPr>
          <p:nvPr>
            <p:ph type="subTitle" idx="1"/>
          </p:nvPr>
        </p:nvSpPr>
        <p:spPr>
          <a:xfrm>
            <a:off x="1115616" y="3212976"/>
            <a:ext cx="6400800" cy="2952328"/>
          </a:xfrm>
        </p:spPr>
        <p:txBody>
          <a:bodyPr>
            <a:normAutofit fontScale="85000" lnSpcReduction="20000"/>
          </a:bodyPr>
          <a:lstStyle/>
          <a:p>
            <a:r>
              <a:rPr lang="de-DE" dirty="0" smtClean="0"/>
              <a:t>Vielen Dank an das Studiendekanat der Philosophischen Fakultät, das uns diese Folien zur Verfügung stellt!</a:t>
            </a:r>
          </a:p>
          <a:p>
            <a:endParaRPr lang="de-DE" dirty="0" smtClean="0"/>
          </a:p>
          <a:p>
            <a:endParaRPr lang="de-DE" dirty="0"/>
          </a:p>
          <a:p>
            <a:endParaRPr lang="de-DE" dirty="0" smtClean="0"/>
          </a:p>
          <a:p>
            <a:r>
              <a:rPr lang="de-DE" dirty="0" smtClean="0"/>
              <a:t> </a:t>
            </a:r>
          </a:p>
          <a:p>
            <a:endParaRPr lang="de-DE" dirty="0" smtClean="0"/>
          </a:p>
          <a:p>
            <a:endParaRPr lang="de-DE" dirty="0"/>
          </a:p>
        </p:txBody>
      </p:sp>
    </p:spTree>
    <p:extLst>
      <p:ext uri="{BB962C8B-B14F-4D97-AF65-F5344CB8AC3E}">
        <p14:creationId xmlns:p14="http://schemas.microsoft.com/office/powerpoint/2010/main" val="447836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DE" dirty="0" smtClean="0"/>
              <a:t>Für eine detaillierte Anleitung siehe unter:</a:t>
            </a:r>
          </a:p>
          <a:p>
            <a:pPr marL="0" indent="0">
              <a:buNone/>
            </a:pPr>
            <a:r>
              <a:rPr lang="de-DE" dirty="0" smtClean="0">
                <a:hlinkClick r:id="rId2"/>
              </a:rPr>
              <a:t>https</a:t>
            </a:r>
            <a:r>
              <a:rPr lang="de-DE" dirty="0">
                <a:hlinkClick r:id="rId2"/>
              </a:rPr>
              <a:t>://</a:t>
            </a:r>
            <a:r>
              <a:rPr lang="de-DE" dirty="0" smtClean="0">
                <a:hlinkClick r:id="rId2"/>
              </a:rPr>
              <a:t>www.heise.de/tipps-tricks/PowerPoint-komprimieren-so-verkleinern-Sie-Ihre-Praesentation-4184075.html</a:t>
            </a:r>
            <a:endParaRPr lang="de-DE" dirty="0" smtClean="0"/>
          </a:p>
          <a:p>
            <a:pPr marL="0" indent="0">
              <a:buNone/>
            </a:pPr>
            <a:endParaRPr lang="de-DE" dirty="0"/>
          </a:p>
          <a:p>
            <a:pPr marL="0" indent="0">
              <a:buNone/>
            </a:pPr>
            <a:endParaRPr lang="de-DE" dirty="0"/>
          </a:p>
        </p:txBody>
      </p:sp>
    </p:spTree>
    <p:extLst>
      <p:ext uri="{BB962C8B-B14F-4D97-AF65-F5344CB8AC3E}">
        <p14:creationId xmlns:p14="http://schemas.microsoft.com/office/powerpoint/2010/main" val="369881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Wie stelle ich ein diskursives Lehrformat online ?</a:t>
            </a:r>
            <a:endParaRPr lang="de-DE" dirty="0"/>
          </a:p>
        </p:txBody>
      </p:sp>
      <p:sp>
        <p:nvSpPr>
          <p:cNvPr id="3" name="Inhaltsplatzhalter 2"/>
          <p:cNvSpPr>
            <a:spLocks noGrp="1"/>
          </p:cNvSpPr>
          <p:nvPr>
            <p:ph idx="1"/>
          </p:nvPr>
        </p:nvSpPr>
        <p:spPr>
          <a:xfrm>
            <a:off x="457200" y="1744216"/>
            <a:ext cx="8229600" cy="4925144"/>
          </a:xfrm>
        </p:spPr>
        <p:txBody>
          <a:bodyPr>
            <a:normAutofit fontScale="92500" lnSpcReduction="20000"/>
          </a:bodyPr>
          <a:lstStyle/>
          <a:p>
            <a:r>
              <a:rPr lang="de-DE" dirty="0" smtClean="0"/>
              <a:t>Zwar sind Gruppendiskussionen in Onlineformaten theoretisch auch live umsetzbar, faktisch werden die Kapazitäten dies aber kaum zuverlässig zulassen. </a:t>
            </a:r>
          </a:p>
          <a:p>
            <a:r>
              <a:rPr lang="de-DE" dirty="0" smtClean="0"/>
              <a:t>Alternativ könnten Sie mit </a:t>
            </a:r>
            <a:r>
              <a:rPr lang="de-DE" dirty="0" err="1" smtClean="0"/>
              <a:t>response</a:t>
            </a:r>
            <a:r>
              <a:rPr lang="de-DE" dirty="0" smtClean="0"/>
              <a:t> </a:t>
            </a:r>
            <a:r>
              <a:rPr lang="de-DE" dirty="0" err="1" smtClean="0"/>
              <a:t>papers</a:t>
            </a:r>
            <a:r>
              <a:rPr lang="de-DE" dirty="0" smtClean="0"/>
              <a:t> arbeiten. So könnten Sie einen </a:t>
            </a:r>
            <a:r>
              <a:rPr lang="de-DE" dirty="0"/>
              <a:t>T</a:t>
            </a:r>
            <a:r>
              <a:rPr lang="de-DE" dirty="0" smtClean="0"/>
              <a:t>ext als PDF online stellen und per Audio den Text kommentieren. Die Studierenden schreiben in der Folge kurze </a:t>
            </a:r>
            <a:r>
              <a:rPr lang="de-DE" dirty="0" err="1" smtClean="0"/>
              <a:t>response</a:t>
            </a:r>
            <a:r>
              <a:rPr lang="de-DE" dirty="0" smtClean="0"/>
              <a:t> </a:t>
            </a:r>
            <a:r>
              <a:rPr lang="de-DE" dirty="0" err="1" smtClean="0"/>
              <a:t>papers</a:t>
            </a:r>
            <a:r>
              <a:rPr lang="de-DE" dirty="0" smtClean="0"/>
              <a:t>, die entweder vom Dozenten kommentiert werden oder aber in </a:t>
            </a:r>
            <a:r>
              <a:rPr lang="de-DE" dirty="0" err="1" smtClean="0"/>
              <a:t>Moodle</a:t>
            </a:r>
            <a:r>
              <a:rPr lang="de-DE" dirty="0" smtClean="0"/>
              <a:t> allen zur Verfügung gestellt werden und gemeinsam bspw. im Forum besprochen werden.</a:t>
            </a:r>
            <a:endParaRPr lang="de-DE" dirty="0"/>
          </a:p>
        </p:txBody>
      </p:sp>
    </p:spTree>
    <p:extLst>
      <p:ext uri="{BB962C8B-B14F-4D97-AF65-F5344CB8AC3E}">
        <p14:creationId xmlns:p14="http://schemas.microsoft.com/office/powerpoint/2010/main" val="2979366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Wie stelle ich ein diskursives Lehrformat online ?</a:t>
            </a:r>
            <a:endParaRPr lang="de-DE" dirty="0"/>
          </a:p>
        </p:txBody>
      </p:sp>
      <p:sp>
        <p:nvSpPr>
          <p:cNvPr id="3" name="Inhaltsplatzhalter 2"/>
          <p:cNvSpPr>
            <a:spLocks noGrp="1"/>
          </p:cNvSpPr>
          <p:nvPr>
            <p:ph idx="1"/>
          </p:nvPr>
        </p:nvSpPr>
        <p:spPr>
          <a:xfrm>
            <a:off x="457200" y="1816224"/>
            <a:ext cx="8229600" cy="4925144"/>
          </a:xfrm>
        </p:spPr>
        <p:txBody>
          <a:bodyPr>
            <a:normAutofit/>
          </a:bodyPr>
          <a:lstStyle/>
          <a:p>
            <a:r>
              <a:rPr lang="de-DE" dirty="0" smtClean="0"/>
              <a:t>Für erfahrene Nutzer bieten sich vielleicht auch weitere </a:t>
            </a:r>
            <a:r>
              <a:rPr lang="de-DE" dirty="0" err="1" smtClean="0"/>
              <a:t>Moodlefunktionen</a:t>
            </a:r>
            <a:r>
              <a:rPr lang="de-DE" dirty="0" smtClean="0"/>
              <a:t> wie die gemeinsame Erstellung eines Wiki oder eine Forumsdiskussion an. </a:t>
            </a:r>
          </a:p>
          <a:p>
            <a:endParaRPr lang="de-DE" dirty="0"/>
          </a:p>
        </p:txBody>
      </p:sp>
    </p:spTree>
    <p:extLst>
      <p:ext uri="{BB962C8B-B14F-4D97-AF65-F5344CB8AC3E}">
        <p14:creationId xmlns:p14="http://schemas.microsoft.com/office/powerpoint/2010/main" val="3328988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25760"/>
            <a:ext cx="8712968" cy="1143000"/>
          </a:xfrm>
        </p:spPr>
        <p:txBody>
          <a:bodyPr>
            <a:normAutofit/>
          </a:bodyPr>
          <a:lstStyle/>
          <a:p>
            <a:r>
              <a:rPr lang="de-DE" sz="4000" dirty="0" smtClean="0"/>
              <a:t>Literaturversorgung für die Studierenden</a:t>
            </a:r>
            <a:endParaRPr lang="de-DE" sz="4000" dirty="0"/>
          </a:p>
        </p:txBody>
      </p:sp>
      <p:sp>
        <p:nvSpPr>
          <p:cNvPr id="3" name="Inhaltsplatzhalter 2"/>
          <p:cNvSpPr>
            <a:spLocks noGrp="1"/>
          </p:cNvSpPr>
          <p:nvPr>
            <p:ph idx="1"/>
          </p:nvPr>
        </p:nvSpPr>
        <p:spPr>
          <a:xfrm>
            <a:off x="457200" y="1423317"/>
            <a:ext cx="8229600" cy="5174035"/>
          </a:xfrm>
        </p:spPr>
        <p:txBody>
          <a:bodyPr>
            <a:normAutofit lnSpcReduction="10000"/>
          </a:bodyPr>
          <a:lstStyle/>
          <a:p>
            <a:pPr marL="0" indent="0">
              <a:buNone/>
            </a:pPr>
            <a:r>
              <a:rPr lang="de-DE" dirty="0" smtClean="0"/>
              <a:t>Sollten die Bibliotheken längerfristig geschlossen bleiben müssen, wird es eine große Herausforderung werden, die Studierenden mit der nötigen Fachliteratur zu versorgen. Vermutlich wird man dann fachseitig in größerem Maße PDFs per </a:t>
            </a:r>
            <a:r>
              <a:rPr lang="de-DE" dirty="0" err="1"/>
              <a:t>M</a:t>
            </a:r>
            <a:r>
              <a:rPr lang="de-DE" dirty="0" err="1" smtClean="0"/>
              <a:t>oodle</a:t>
            </a:r>
            <a:r>
              <a:rPr lang="de-DE" dirty="0" smtClean="0"/>
              <a:t> und Mail zur Verfügung stellen müssen. In der Regel bieten die Kopierer in den Instituten eine entsprechende Scanfunktion, so dass man direkt PDFs erstellen und sich per Mail schicken lassen kann. </a:t>
            </a:r>
            <a:endParaRPr lang="de-DE" dirty="0"/>
          </a:p>
        </p:txBody>
      </p:sp>
    </p:spTree>
    <p:extLst>
      <p:ext uri="{BB962C8B-B14F-4D97-AF65-F5344CB8AC3E}">
        <p14:creationId xmlns:p14="http://schemas.microsoft.com/office/powerpoint/2010/main" val="1519665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25760"/>
            <a:ext cx="8712968" cy="1143000"/>
          </a:xfrm>
        </p:spPr>
        <p:txBody>
          <a:bodyPr>
            <a:normAutofit/>
          </a:bodyPr>
          <a:lstStyle/>
          <a:p>
            <a:r>
              <a:rPr lang="de-DE" sz="4000" dirty="0" smtClean="0"/>
              <a:t>Literaturversorgung für die Studierenden</a:t>
            </a:r>
            <a:endParaRPr lang="de-DE" sz="4000" dirty="0"/>
          </a:p>
        </p:txBody>
      </p:sp>
      <p:sp>
        <p:nvSpPr>
          <p:cNvPr id="3" name="Inhaltsplatzhalter 2"/>
          <p:cNvSpPr>
            <a:spLocks noGrp="1"/>
          </p:cNvSpPr>
          <p:nvPr>
            <p:ph idx="1"/>
          </p:nvPr>
        </p:nvSpPr>
        <p:spPr>
          <a:xfrm>
            <a:off x="457200" y="1423317"/>
            <a:ext cx="8229600" cy="5174035"/>
          </a:xfrm>
        </p:spPr>
        <p:txBody>
          <a:bodyPr>
            <a:normAutofit/>
          </a:bodyPr>
          <a:lstStyle/>
          <a:p>
            <a:pPr marL="0" indent="0">
              <a:buNone/>
            </a:pPr>
            <a:r>
              <a:rPr lang="de-DE" dirty="0" smtClean="0"/>
              <a:t>Aus rechtlichen Gründen sollte der Zugang zu diesen PDFs reglementiert sein. Daher sollten die </a:t>
            </a:r>
            <a:r>
              <a:rPr lang="de-DE" dirty="0" err="1" smtClean="0"/>
              <a:t>Moodlekurse</a:t>
            </a:r>
            <a:r>
              <a:rPr lang="de-DE" dirty="0" smtClean="0"/>
              <a:t>, in denen man die PDFs einstellt, eine Einschreibung vorsehen. Beim Versand per Mail sollte man darauf hinweisen, dass die PDFs nur zur persönlichen Nutzung durch die Studierenden vorgesehen sind und nicht weitergegeben werden dürfen.</a:t>
            </a:r>
            <a:endParaRPr lang="de-DE" dirty="0"/>
          </a:p>
        </p:txBody>
      </p:sp>
    </p:spTree>
    <p:extLst>
      <p:ext uri="{BB962C8B-B14F-4D97-AF65-F5344CB8AC3E}">
        <p14:creationId xmlns:p14="http://schemas.microsoft.com/office/powerpoint/2010/main" val="1621941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lstStyle/>
          <a:p>
            <a:pPr marL="0" indent="0" algn="ctr">
              <a:buNone/>
            </a:pPr>
            <a:r>
              <a:rPr lang="de-DE" dirty="0"/>
              <a:t>Vielen </a:t>
            </a:r>
            <a:r>
              <a:rPr lang="de-DE" dirty="0" smtClean="0"/>
              <a:t>Dank an die Philosophische Fakultät! </a:t>
            </a:r>
            <a:endParaRPr lang="de-DE" dirty="0"/>
          </a:p>
        </p:txBody>
      </p:sp>
    </p:spTree>
    <p:extLst>
      <p:ext uri="{BB962C8B-B14F-4D97-AF65-F5344CB8AC3E}">
        <p14:creationId xmlns:p14="http://schemas.microsoft.com/office/powerpoint/2010/main" val="3223826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856" y="116632"/>
            <a:ext cx="8229600" cy="1143000"/>
          </a:xfrm>
        </p:spPr>
        <p:txBody>
          <a:bodyPr>
            <a:noAutofit/>
          </a:bodyPr>
          <a:lstStyle/>
          <a:p>
            <a:r>
              <a:rPr lang="de-DE" sz="4000" dirty="0" smtClean="0"/>
              <a:t>Vorlesungen und Referate online</a:t>
            </a:r>
            <a:endParaRPr lang="de-DE" sz="4000" dirty="0"/>
          </a:p>
        </p:txBody>
      </p:sp>
      <p:sp>
        <p:nvSpPr>
          <p:cNvPr id="3" name="Inhaltsplatzhalter 2"/>
          <p:cNvSpPr>
            <a:spLocks noGrp="1"/>
          </p:cNvSpPr>
          <p:nvPr>
            <p:ph idx="1"/>
          </p:nvPr>
        </p:nvSpPr>
        <p:spPr>
          <a:xfrm>
            <a:off x="323528" y="1268760"/>
            <a:ext cx="8496944" cy="5112568"/>
          </a:xfrm>
        </p:spPr>
        <p:txBody>
          <a:bodyPr>
            <a:normAutofit fontScale="85000" lnSpcReduction="20000"/>
          </a:bodyPr>
          <a:lstStyle/>
          <a:p>
            <a:pPr marL="0" indent="0">
              <a:buNone/>
            </a:pPr>
            <a:r>
              <a:rPr lang="de-DE" dirty="0" smtClean="0"/>
              <a:t>Die Erstellung von Videoformaten wird aus verschiedenen Gründen kaum zeitnah </a:t>
            </a:r>
            <a:r>
              <a:rPr lang="de-DE" dirty="0"/>
              <a:t>flächendeckend </a:t>
            </a:r>
            <a:r>
              <a:rPr lang="de-DE" dirty="0" smtClean="0"/>
              <a:t>umsetzbar sein, weshalb wir eine dezentral ohne zu große </a:t>
            </a:r>
            <a:r>
              <a:rPr lang="de-DE" dirty="0"/>
              <a:t>V</a:t>
            </a:r>
            <a:r>
              <a:rPr lang="de-DE" dirty="0" smtClean="0"/>
              <a:t>orkenntnisse und ohne besondere technische Ausstattung (Rechner mit Mikrophon reicht) umsetzbare Lösung vorstellen möchten:</a:t>
            </a:r>
          </a:p>
          <a:p>
            <a:pPr marL="0" indent="0">
              <a:buNone/>
            </a:pPr>
            <a:endParaRPr lang="de-DE" dirty="0" smtClean="0"/>
          </a:p>
          <a:p>
            <a:pPr marL="0" indent="0">
              <a:buNone/>
            </a:pPr>
            <a:r>
              <a:rPr lang="de-DE" dirty="0" smtClean="0"/>
              <a:t>Unterlegen Sie Ihre vorbereitete </a:t>
            </a:r>
            <a:r>
              <a:rPr lang="de-DE" dirty="0" err="1" smtClean="0"/>
              <a:t>Powerpoint</a:t>
            </a:r>
            <a:r>
              <a:rPr lang="de-DE" dirty="0" smtClean="0"/>
              <a:t> mit einer Stimmenaufnahme und stellen Sie diese auf </a:t>
            </a:r>
            <a:r>
              <a:rPr lang="de-DE" dirty="0" err="1" smtClean="0"/>
              <a:t>Moodle</a:t>
            </a:r>
            <a:r>
              <a:rPr lang="de-DE" dirty="0" smtClean="0"/>
              <a:t> online. Das geht auch mit Einführungssitzungen in Seminaren und selbst Referenten könnten auf diese Weise ein Referat in </a:t>
            </a:r>
            <a:r>
              <a:rPr lang="de-DE" dirty="0" err="1" smtClean="0"/>
              <a:t>Moodle</a:t>
            </a:r>
            <a:r>
              <a:rPr lang="de-DE" dirty="0" smtClean="0"/>
              <a:t> zur Verfügung stellen! </a:t>
            </a:r>
          </a:p>
          <a:p>
            <a:pPr marL="0" indent="0">
              <a:buNone/>
            </a:pPr>
            <a:endParaRPr lang="de-DE" dirty="0"/>
          </a:p>
          <a:p>
            <a:pPr marL="0" indent="0">
              <a:buNone/>
            </a:pPr>
            <a:r>
              <a:rPr lang="de-DE" dirty="0" smtClean="0"/>
              <a:t>Und hier die </a:t>
            </a:r>
            <a:r>
              <a:rPr lang="de-DE" dirty="0"/>
              <a:t>A</a:t>
            </a:r>
            <a:r>
              <a:rPr lang="de-DE" dirty="0" smtClean="0"/>
              <a:t>nleitung…</a:t>
            </a:r>
            <a:endParaRPr lang="de-DE" dirty="0"/>
          </a:p>
          <a:p>
            <a:pPr marL="0" indent="0">
              <a:buNone/>
            </a:pPr>
            <a:endParaRPr lang="de-DE" dirty="0"/>
          </a:p>
        </p:txBody>
      </p:sp>
    </p:spTree>
    <p:extLst>
      <p:ext uri="{BB962C8B-B14F-4D97-AF65-F5344CB8AC3E}">
        <p14:creationId xmlns:p14="http://schemas.microsoft.com/office/powerpoint/2010/main" val="361742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Wie mache ich in </a:t>
            </a:r>
            <a:r>
              <a:rPr lang="de-DE" dirty="0" err="1" smtClean="0"/>
              <a:t>Powerpoint</a:t>
            </a:r>
            <a:r>
              <a:rPr lang="de-DE" dirty="0" smtClean="0"/>
              <a:t> eine Tonaufnahme ?</a:t>
            </a:r>
            <a:endParaRPr lang="de-DE" dirty="0"/>
          </a:p>
        </p:txBody>
      </p:sp>
      <p:pic>
        <p:nvPicPr>
          <p:cNvPr id="1026"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l="-1517" t="-268"/>
          <a:stretch/>
        </p:blipFill>
        <p:spPr bwMode="auto">
          <a:xfrm>
            <a:off x="107504" y="1700808"/>
            <a:ext cx="888177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feil nach rechts 4"/>
          <p:cNvSpPr/>
          <p:nvPr/>
        </p:nvSpPr>
        <p:spPr>
          <a:xfrm rot="11855288">
            <a:off x="6275182" y="2707118"/>
            <a:ext cx="1501949" cy="5434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4751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848" y="188640"/>
            <a:ext cx="8229600" cy="1584176"/>
          </a:xfrm>
        </p:spPr>
        <p:txBody>
          <a:bodyPr>
            <a:normAutofit/>
          </a:bodyPr>
          <a:lstStyle/>
          <a:p>
            <a:pPr algn="l"/>
            <a:r>
              <a:rPr lang="de-DE" sz="2400" dirty="0" smtClean="0">
                <a:latin typeface="+mn-lt"/>
              </a:rPr>
              <a:t>Nachdem Sie „Audioaufnahme“ angeklickt haben, öffnet sich ein Fenster mit der Aufnahmemöglichkeit. Geben Sie der Aufnahme einen Namen (z. </a:t>
            </a:r>
            <a:r>
              <a:rPr lang="de-DE" sz="2400" dirty="0">
                <a:latin typeface="+mn-lt"/>
              </a:rPr>
              <a:t>B</a:t>
            </a:r>
            <a:r>
              <a:rPr lang="de-DE" sz="2400" dirty="0" smtClean="0">
                <a:latin typeface="+mn-lt"/>
              </a:rPr>
              <a:t>. Folie XY) und drücken Sie auf den roten Punkt.  Es wird einen Moment dauern, bis die Aufnahme startet!</a:t>
            </a:r>
            <a:endParaRPr lang="de-DE" sz="2400" dirty="0">
              <a:latin typeface="+mn-lt"/>
            </a:endParaRPr>
          </a:p>
        </p:txBody>
      </p:sp>
      <p:pic>
        <p:nvPicPr>
          <p:cNvPr id="2050"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36512" y="1916832"/>
            <a:ext cx="9678834"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feil nach rechts 3"/>
          <p:cNvSpPr/>
          <p:nvPr/>
        </p:nvSpPr>
        <p:spPr>
          <a:xfrm rot="20205126">
            <a:off x="2728267" y="5023133"/>
            <a:ext cx="1368152" cy="43204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84560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Woran erkenne ich, dass es geklappt hat?</a:t>
            </a:r>
            <a:endParaRPr lang="de-DE" dirty="0"/>
          </a:p>
        </p:txBody>
      </p:sp>
      <p:sp>
        <p:nvSpPr>
          <p:cNvPr id="3" name="Inhaltsplatzhalter 2"/>
          <p:cNvSpPr>
            <a:spLocks noGrp="1"/>
          </p:cNvSpPr>
          <p:nvPr>
            <p:ph idx="1"/>
          </p:nvPr>
        </p:nvSpPr>
        <p:spPr>
          <a:xfrm>
            <a:off x="457200" y="1783357"/>
            <a:ext cx="8229600" cy="4525963"/>
          </a:xfrm>
        </p:spPr>
        <p:txBody>
          <a:bodyPr>
            <a:normAutofit fontScale="92500" lnSpcReduction="10000"/>
          </a:bodyPr>
          <a:lstStyle/>
          <a:p>
            <a:r>
              <a:rPr lang="de-DE" dirty="0" smtClean="0"/>
              <a:t>Es erscheint ein Symbol (grauer Lautsprecher) auf der Folie.  Damit Sie den Ton hören, müssen Sie darauf klicken. Probieren Sie es hier einmal aus!</a:t>
            </a:r>
            <a:endParaRPr lang="de-DE" dirty="0"/>
          </a:p>
          <a:p>
            <a:endParaRPr lang="de-DE" dirty="0" smtClean="0"/>
          </a:p>
          <a:p>
            <a:endParaRPr lang="de-DE" dirty="0"/>
          </a:p>
          <a:p>
            <a:endParaRPr lang="de-DE" dirty="0" smtClean="0"/>
          </a:p>
          <a:p>
            <a:endParaRPr lang="de-DE" dirty="0" smtClean="0"/>
          </a:p>
          <a:p>
            <a:r>
              <a:rPr lang="de-DE" dirty="0" smtClean="0"/>
              <a:t>Bitte nicht vergessen, den Ton anzustellen und die Lautstärke anzupassen…</a:t>
            </a:r>
            <a:endParaRPr lang="de-DE" dirty="0"/>
          </a:p>
        </p:txBody>
      </p:sp>
      <p:pic>
        <p:nvPicPr>
          <p:cNvPr id="5" name="Folie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23928" y="3212976"/>
            <a:ext cx="1468611" cy="1468611"/>
          </a:xfrm>
          <a:prstGeom prst="rect">
            <a:avLst/>
          </a:prstGeom>
        </p:spPr>
      </p:pic>
    </p:spTree>
    <p:extLst>
      <p:ext uri="{BB962C8B-B14F-4D97-AF65-F5344CB8AC3E}">
        <p14:creationId xmlns:p14="http://schemas.microsoft.com/office/powerpoint/2010/main" val="399915310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smtClean="0"/>
              <a:t>Für erfahrene Nutzer…</a:t>
            </a:r>
            <a:endParaRPr lang="de-DE" sz="4000" dirty="0"/>
          </a:p>
        </p:txBody>
      </p:sp>
      <p:sp>
        <p:nvSpPr>
          <p:cNvPr id="3" name="Inhaltsplatzhalter 2"/>
          <p:cNvSpPr>
            <a:spLocks noGrp="1"/>
          </p:cNvSpPr>
          <p:nvPr>
            <p:ph idx="1"/>
          </p:nvPr>
        </p:nvSpPr>
        <p:spPr>
          <a:xfrm>
            <a:off x="457200" y="1711349"/>
            <a:ext cx="8229600" cy="4525963"/>
          </a:xfrm>
        </p:spPr>
        <p:txBody>
          <a:bodyPr/>
          <a:lstStyle/>
          <a:p>
            <a:pPr marL="0" indent="0">
              <a:buNone/>
            </a:pPr>
            <a:r>
              <a:rPr lang="de-DE" dirty="0"/>
              <a:t>Optional können  Sie dem Lautsprechersymbol auch eine Animationsfunktion zuweisen, und zwar über den Reiter „Animationen“. Dann kann der Ton beispielsweise direkt mit dem Folienwechsel einsetzen oder beim zweiten Klicken. Das ist allerdings nicht notwendig. </a:t>
            </a:r>
          </a:p>
          <a:p>
            <a:endParaRPr lang="de-DE" dirty="0"/>
          </a:p>
        </p:txBody>
      </p:sp>
    </p:spTree>
    <p:extLst>
      <p:ext uri="{BB962C8B-B14F-4D97-AF65-F5344CB8AC3E}">
        <p14:creationId xmlns:p14="http://schemas.microsoft.com/office/powerpoint/2010/main" val="1763690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Hilfe, wenn die Datei zu groß ist</a:t>
            </a:r>
            <a:endParaRPr lang="de-DE" dirty="0"/>
          </a:p>
        </p:txBody>
      </p:sp>
      <p:sp>
        <p:nvSpPr>
          <p:cNvPr id="3" name="Inhaltsplatzhalter 2"/>
          <p:cNvSpPr>
            <a:spLocks noGrp="1"/>
          </p:cNvSpPr>
          <p:nvPr>
            <p:ph idx="1"/>
          </p:nvPr>
        </p:nvSpPr>
        <p:spPr/>
        <p:txBody>
          <a:bodyPr>
            <a:normAutofit/>
          </a:bodyPr>
          <a:lstStyle/>
          <a:p>
            <a:r>
              <a:rPr lang="de-DE" dirty="0" err="1" smtClean="0"/>
              <a:t>Powerpoint</a:t>
            </a:r>
            <a:r>
              <a:rPr lang="de-DE" dirty="0" smtClean="0"/>
              <a:t> hat ein Komprimierungstool für Bilder. Nutzen Sie dieses! </a:t>
            </a:r>
          </a:p>
          <a:p>
            <a:r>
              <a:rPr lang="de-DE" dirty="0" smtClean="0"/>
              <a:t>Bilder können Sie, wenn die </a:t>
            </a:r>
            <a:r>
              <a:rPr lang="de-DE" dirty="0"/>
              <a:t>F</a:t>
            </a:r>
            <a:r>
              <a:rPr lang="de-DE" dirty="0" smtClean="0"/>
              <a:t>olien fertig sind, problemlos auf 150 </a:t>
            </a:r>
            <a:r>
              <a:rPr lang="de-DE" dirty="0" err="1" smtClean="0"/>
              <a:t>ppi</a:t>
            </a:r>
            <a:r>
              <a:rPr lang="de-DE" dirty="0" smtClean="0"/>
              <a:t> komprimieren. Je nach </a:t>
            </a:r>
            <a:r>
              <a:rPr lang="de-DE" dirty="0" err="1" smtClean="0"/>
              <a:t>Powerpointversion</a:t>
            </a:r>
            <a:r>
              <a:rPr lang="de-DE" dirty="0" smtClean="0"/>
              <a:t> sehen die Fenster etwas unterschiedlich aus, die Funktion gibt es aber immer unter „Speichern unter“ – „Tools“. Siehe die folgenden Screenshots…</a:t>
            </a:r>
            <a:endParaRPr lang="de-DE" dirty="0"/>
          </a:p>
        </p:txBody>
      </p:sp>
    </p:spTree>
    <p:extLst>
      <p:ext uri="{BB962C8B-B14F-4D97-AF65-F5344CB8AC3E}">
        <p14:creationId xmlns:p14="http://schemas.microsoft.com/office/powerpoint/2010/main" val="3572990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pic>
        <p:nvPicPr>
          <p:cNvPr id="1026"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 y="1556792"/>
            <a:ext cx="9122587"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feil nach rechts 3"/>
          <p:cNvSpPr/>
          <p:nvPr/>
        </p:nvSpPr>
        <p:spPr>
          <a:xfrm rot="20746108">
            <a:off x="3403251" y="5515196"/>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p:cNvSpPr/>
          <p:nvPr/>
        </p:nvSpPr>
        <p:spPr>
          <a:xfrm>
            <a:off x="3220471" y="4815824"/>
            <a:ext cx="122413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4923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1" y="1124744"/>
            <a:ext cx="9230245"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feil nach rechts 4"/>
          <p:cNvSpPr/>
          <p:nvPr/>
        </p:nvSpPr>
        <p:spPr>
          <a:xfrm rot="19768453">
            <a:off x="1506955" y="4452815"/>
            <a:ext cx="1512168" cy="53587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itel 1"/>
          <p:cNvSpPr>
            <a:spLocks noGrp="1"/>
          </p:cNvSpPr>
          <p:nvPr>
            <p:ph type="title"/>
          </p:nvPr>
        </p:nvSpPr>
        <p:spPr>
          <a:xfrm>
            <a:off x="395536" y="44624"/>
            <a:ext cx="8229600" cy="1143000"/>
          </a:xfrm>
        </p:spPr>
        <p:txBody>
          <a:bodyPr/>
          <a:lstStyle/>
          <a:p>
            <a:endParaRPr lang="de-DE" dirty="0"/>
          </a:p>
        </p:txBody>
      </p:sp>
    </p:spTree>
    <p:extLst>
      <p:ext uri="{BB962C8B-B14F-4D97-AF65-F5344CB8AC3E}">
        <p14:creationId xmlns:p14="http://schemas.microsoft.com/office/powerpoint/2010/main" val="2604259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591</Words>
  <Application>Microsoft Office PowerPoint</Application>
  <PresentationFormat>Bildschirmpräsentation (4:3)</PresentationFormat>
  <Paragraphs>38</Paragraphs>
  <Slides>15</Slides>
  <Notes>0</Notes>
  <HiddenSlides>0</HiddenSlides>
  <MMClips>1</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15</vt:i4>
      </vt:variant>
    </vt:vector>
  </HeadingPairs>
  <TitlesOfParts>
    <vt:vector size="18" baseType="lpstr">
      <vt:lpstr>Arial</vt:lpstr>
      <vt:lpstr>Calibri</vt:lpstr>
      <vt:lpstr>Larissa</vt:lpstr>
      <vt:lpstr>Onlineinhalte erstellen – ein paar (aller)erste Tipps…</vt:lpstr>
      <vt:lpstr>Vorlesungen und Referate online</vt:lpstr>
      <vt:lpstr>Wie mache ich in Powerpoint eine Tonaufnahme ?</vt:lpstr>
      <vt:lpstr>Nachdem Sie „Audioaufnahme“ angeklickt haben, öffnet sich ein Fenster mit der Aufnahmemöglichkeit. Geben Sie der Aufnahme einen Namen (z. B. Folie XY) und drücken Sie auf den roten Punkt.  Es wird einen Moment dauern, bis die Aufnahme startet!</vt:lpstr>
      <vt:lpstr>Woran erkenne ich, dass es geklappt hat?</vt:lpstr>
      <vt:lpstr>Für erfahrene Nutzer…</vt:lpstr>
      <vt:lpstr>Hilfe, wenn die Datei zu groß ist</vt:lpstr>
      <vt:lpstr>PowerPoint-Präsentation</vt:lpstr>
      <vt:lpstr>PowerPoint-Präsentation</vt:lpstr>
      <vt:lpstr>PowerPoint-Präsentation</vt:lpstr>
      <vt:lpstr>Wie stelle ich ein diskursives Lehrformat online ?</vt:lpstr>
      <vt:lpstr>Wie stelle ich ein diskursives Lehrformat online ?</vt:lpstr>
      <vt:lpstr>Literaturversorgung für die Studierenden</vt:lpstr>
      <vt:lpstr>Literaturversorgung für die Studierenden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Onlineinhalte erstellen – ein paar (aller)erste Tipps…</dc:title>
  <dc:creator>van der Beek</dc:creator>
  <cp:lastModifiedBy>Van der Beek</cp:lastModifiedBy>
  <cp:revision>8</cp:revision>
  <dcterms:created xsi:type="dcterms:W3CDTF">2020-03-19T07:44:25Z</dcterms:created>
  <dcterms:modified xsi:type="dcterms:W3CDTF">2020-03-23T10:48:11Z</dcterms:modified>
</cp:coreProperties>
</file>